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0BB9E-1686-0750-6702-1D2BD7B4A2E9}" v="3" dt="2026-01-30T10:14:1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urner" userId="S::sarah.turner@wearelucidgroup.com::fd33087a-348c-4188-b94f-952ae3088599" providerId="AD" clId="Web-{DFE0BB9E-1686-0750-6702-1D2BD7B4A2E9}"/>
    <pc:docChg chg="modSld">
      <pc:chgData name="Sarah Turner" userId="S::sarah.turner@wearelucidgroup.com::fd33087a-348c-4188-b94f-952ae3088599" providerId="AD" clId="Web-{DFE0BB9E-1686-0750-6702-1D2BD7B4A2E9}" dt="2026-01-30T10:14:13.713" v="1" actId="1076"/>
      <pc:docMkLst>
        <pc:docMk/>
      </pc:docMkLst>
      <pc:sldChg chg="modSp">
        <pc:chgData name="Sarah Turner" userId="S::sarah.turner@wearelucidgroup.com::fd33087a-348c-4188-b94f-952ae3088599" providerId="AD" clId="Web-{DFE0BB9E-1686-0750-6702-1D2BD7B4A2E9}" dt="2026-01-30T10:14:13.713" v="1" actId="1076"/>
        <pc:sldMkLst>
          <pc:docMk/>
          <pc:sldMk cId="2274457844" sldId="257"/>
        </pc:sldMkLst>
        <pc:picChg chg="mod">
          <ac:chgData name="Sarah Turner" userId="S::sarah.turner@wearelucidgroup.com::fd33087a-348c-4188-b94f-952ae3088599" providerId="AD" clId="Web-{DFE0BB9E-1686-0750-6702-1D2BD7B4A2E9}" dt="2026-01-30T10:14:13.713" v="1" actId="1076"/>
          <ac:picMkLst>
            <pc:docMk/>
            <pc:sldMk cId="2274457844" sldId="257"/>
            <ac:picMk id="3" creationId="{BCEDB5A7-8302-1C38-61FD-E3728C6D3C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76B9-E219-93E7-0141-C4342D7F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2F08A-DEAE-CE24-D86B-8916C75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C87-E73F-49CF-895B-C691C2DAED5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C5FC5-E2DB-7396-2E0E-D2F71CAC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B1CC0-007C-C9DA-4BE4-37C12A7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7D0F-A7F0-4B58-B8EF-62B478EC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A2D36-2EFD-B7D2-F386-3C81FBB7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C7E5B-00DA-BD9C-30AB-F517D008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452A-A04B-6908-8491-6633D866C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8EC87-E73F-49CF-895B-C691C2DAED5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68A5-E5AB-20CF-1F67-88F115A4E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D2E71-69D7-561D-6A07-B029A02C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137D0F-A7F0-4B58-B8EF-62B478EC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A7E89-A4A2-B989-4AD0-0442855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Restoring epithelial health:</a:t>
            </a:r>
            <a:br>
              <a:rPr lang="en-GB"/>
            </a:br>
            <a:r>
              <a:rPr lang="en-GB"/>
              <a:t>a step towards clinical remission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9EF39-D019-1EF7-09FB-F82E02D16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840E13-3E62-B3FB-06CA-4982F341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mean by ‘epithelial health’?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DB5A7-8302-1C38-61FD-E3728C6D3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04DBA-3EF1-942B-5D88-C07B113F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Chronic airway diseases can be referred to as ‘epithelial-driven diseases’: the epithelium is responsible for initiation and ampliﬁcation of downstream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3B40B-3513-4D53-D3F8-AC9066A1A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29BEC-90EC-A416-08AD-F7A4F0D9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8989A-4B7E-2EBE-C5A4-BF30FB5F0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DABE06-E874-6601-C56B-123E2C58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none" strike="noStrike">
                <a:effectLst/>
              </a:rPr>
              <a:t>Compromised epithelial health leads to barrier dysfunction, chronic epithelial-driven inflammation and disease</a:t>
            </a:r>
            <a:r>
              <a:rPr lang="en-GB" u="none" strike="noStrike" baseline="30000">
                <a:effectLst/>
              </a:rPr>
              <a:t>1–3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C15B6-C481-DED5-20B5-63EEBAE62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DB3C3-5EC5-5168-A86B-11115066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Cilia disorientation and loss of cilia in asthma and CRS</a:t>
            </a:r>
            <a:r>
              <a:rPr lang="en-GB" baseline="30000"/>
              <a:t>1</a:t>
            </a:r>
            <a:r>
              <a:rPr lang="en-GB" baseline="30000">
                <a:cs typeface="Arial" panose="020B0604020202020204" pitchFamily="34" charset="0"/>
              </a:rPr>
              <a:t>–3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8B0FE-03E1-6C69-0FFF-F50335D94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C8D2A-7765-67E0-6F8F-A9FC8716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/>
              <a:t>Restoring epithelial health: reducing epithelial inflammation and cycles of epithelial damage could lead to </a:t>
            </a:r>
            <a:br>
              <a:rPr lang="en-GB" sz="2500"/>
            </a:br>
            <a:r>
              <a:rPr lang="en-GB" sz="2500"/>
              <a:t>clinical remission</a:t>
            </a:r>
            <a:r>
              <a:rPr lang="en-GB" sz="2500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19782-5906-1128-3CF9-520384B88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386CE-302A-BA31-E656-2DFC8292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Summary: why is restoring and maintaining </a:t>
            </a:r>
            <a:br>
              <a:rPr lang="en-GB"/>
            </a:br>
            <a:r>
              <a:rPr lang="en-GB"/>
              <a:t>epithelial health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17E2E-9D4D-A385-479F-97EF519FB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5EF887B8-33BD-4B16-982D-C6FFEC0564F5}"/>
</file>

<file path=customXml/itemProps2.xml><?xml version="1.0" encoding="utf-8"?>
<ds:datastoreItem xmlns:ds="http://schemas.openxmlformats.org/officeDocument/2006/customXml" ds:itemID="{43C2478D-2954-4E95-B8BC-2A2F6ADE6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B91B1-F949-4AE1-8BE0-D75813B8FFB4}">
  <ds:schemaRefs>
    <ds:schemaRef ds:uri="http://purl.org/dc/dcmitype/"/>
    <ds:schemaRef ds:uri="http://schemas.microsoft.com/office/2006/documentManagement/types"/>
    <ds:schemaRef ds:uri="f0fe46a7-c1fe-44cb-b57a-c90be0d90d64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8ce686f-ec55-47ba-93ac-4e1affdd0871"/>
    <ds:schemaRef ds:uri="http://purl.org/dc/elements/1.1/"/>
    <ds:schemaRef ds:uri="cc4038ed-d345-4947-b061-34ef88336004"/>
    <ds:schemaRef ds:uri="e6dd1411-ccec-4e4f-b73c-9c678b3207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Restoring epithelial health: a step towards clinical remission</vt:lpstr>
      <vt:lpstr>What do we mean by ‘epithelial health’? </vt:lpstr>
      <vt:lpstr>Chronic airway diseases can be referred to as ‘epithelial-driven diseases’: the epithelium is responsible for initiation and ampliﬁcation of downstream pathways</vt:lpstr>
      <vt:lpstr>The epithelium forms a continuous link across the upper and lower airway, acting as the first line of defence from environmental insults1,2</vt:lpstr>
      <vt:lpstr>Compromised epithelial health leads to barrier dysfunction, chronic epithelial-driven inflammation and disease1–3</vt:lpstr>
      <vt:lpstr>Cilia disorientation and loss of cilia in asthma and CRS1–3</vt:lpstr>
      <vt:lpstr>Restoring epithelial health: reducing epithelial inflammation and cycles of epithelial damage could lead to  clinical remission1,2</vt:lpstr>
      <vt:lpstr>Summary: why is restoring and maintaining  epithelial health important?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Neely</dc:creator>
  <cp:lastModifiedBy>Sarah Neely</cp:lastModifiedBy>
  <cp:revision>4</cp:revision>
  <dcterms:created xsi:type="dcterms:W3CDTF">2025-11-26T09:51:37Z</dcterms:created>
  <dcterms:modified xsi:type="dcterms:W3CDTF">2026-01-30T10:14:23Z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